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7"/>
  </p:notesMasterIdLst>
  <p:handoutMasterIdLst>
    <p:handoutMasterId r:id="rId18"/>
  </p:handoutMasterIdLst>
  <p:sldIdLst>
    <p:sldId id="359" r:id="rId2"/>
    <p:sldId id="386" r:id="rId3"/>
    <p:sldId id="554" r:id="rId4"/>
    <p:sldId id="543" r:id="rId5"/>
    <p:sldId id="510" r:id="rId6"/>
    <p:sldId id="511" r:id="rId7"/>
    <p:sldId id="545" r:id="rId8"/>
    <p:sldId id="540" r:id="rId9"/>
    <p:sldId id="555" r:id="rId10"/>
    <p:sldId id="546" r:id="rId11"/>
    <p:sldId id="552" r:id="rId12"/>
    <p:sldId id="548" r:id="rId13"/>
    <p:sldId id="549" r:id="rId14"/>
    <p:sldId id="550" r:id="rId15"/>
    <p:sldId id="55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56" autoAdjust="0"/>
    <p:restoredTop sz="93750" autoAdjust="0"/>
  </p:normalViewPr>
  <p:slideViewPr>
    <p:cSldViewPr>
      <p:cViewPr varScale="1">
        <p:scale>
          <a:sx n="89" d="100"/>
          <a:sy n="89" d="100"/>
        </p:scale>
        <p:origin x="7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F5EE3-0DB0-E447-84FE-1400A871BA36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19C1F-4D08-9440-BB08-62C81471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068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23390-5CBD-4C0D-9BBF-76857EFC5012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442EB-288E-4CED-ACA0-200C62917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60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42EB-288E-4CED-ACA0-200C62917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1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42EB-288E-4CED-ACA0-200C629175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7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13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7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3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9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1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51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4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7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C4891-3A96-4342-8252-30900AC70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6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cholar.google.com/citations?user=iOFeIDIAAAAJ&amp;hl=en" TargetMode="External"/><Relationship Id="rId3" Type="http://schemas.openxmlformats.org/officeDocument/2006/relationships/hyperlink" Target="https://twitter.com/xin_zhi_zha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cholar.google.com/citations?user=iOFeIDIAAAAJ&amp;hl=en" TargetMode="External"/><Relationship Id="rId3" Type="http://schemas.openxmlformats.org/officeDocument/2006/relationships/hyperlink" Target="https://twitter.com/xin_zhi_zha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797050"/>
          </a:xfrm>
        </p:spPr>
        <p:txBody>
          <a:bodyPr>
            <a:normAutofit/>
          </a:bodyPr>
          <a:lstStyle/>
          <a:p>
            <a:r>
              <a:rPr lang="en-US" i="1" dirty="0" smtClean="0"/>
              <a:t>Invitation to Python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Section 1. Introduction </a:t>
            </a:r>
            <a:endParaRPr lang="en-US" sz="44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43000" y="4191000"/>
            <a:ext cx="6858000" cy="1600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Lectured by: Dr. Xinzhi ZHANG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Research Assistant Professor, Department of Journalism 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Hong Kong Baptist University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24 Nov 2018 @ CVA AI Lab 702 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848" y="169333"/>
            <a:ext cx="4044471" cy="373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066" y="169333"/>
            <a:ext cx="4101957" cy="3147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223" y="3691373"/>
            <a:ext cx="6019800" cy="29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33454"/>
            <a:ext cx="3886200" cy="306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2772" y="44340"/>
            <a:ext cx="3835273" cy="3069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98" y="3240840"/>
            <a:ext cx="3874015" cy="3628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886" y="3475850"/>
            <a:ext cx="4679457" cy="31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5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Digital Media Education in Hong Kong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City University of Hong Kong </a:t>
            </a:r>
          </a:p>
          <a:p>
            <a:r>
              <a:rPr lang="en-US" altLang="zh-CN" dirty="0" smtClean="0"/>
              <a:t>Master of Arts in Communication and New Media </a:t>
            </a:r>
          </a:p>
          <a:p>
            <a:r>
              <a:rPr lang="en-US" altLang="zh-CN" dirty="0" smtClean="0"/>
              <a:t>Since 1998 (the first of this kind in Hong Kong) </a:t>
            </a:r>
          </a:p>
          <a:p>
            <a:r>
              <a:rPr lang="en-US" altLang="zh-CN" dirty="0" smtClean="0"/>
              <a:t>Since 2016: </a:t>
            </a:r>
          </a:p>
          <a:p>
            <a:r>
              <a:rPr lang="en-US" altLang="zh-CN" dirty="0" smtClean="0"/>
              <a:t>Media Data Analytics Stream</a:t>
            </a:r>
          </a:p>
          <a:p>
            <a:pPr lvl="1"/>
            <a:r>
              <a:rPr lang="en-US" altLang="zh-CN" dirty="0" smtClean="0"/>
              <a:t>Social Media Data Acquisition and Processing (with Python) </a:t>
            </a:r>
          </a:p>
          <a:p>
            <a:pPr lvl="1"/>
            <a:r>
              <a:rPr lang="en-US" altLang="zh-CN" dirty="0" smtClean="0"/>
              <a:t>Social Network Analysis for Communication</a:t>
            </a:r>
          </a:p>
          <a:p>
            <a:pPr lvl="1"/>
            <a:r>
              <a:rPr lang="en-US" altLang="zh-CN" dirty="0" smtClean="0"/>
              <a:t>Media Data Analytics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8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Digital Media Education in Hong Kong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Chinese University of Hong Kong </a:t>
            </a:r>
          </a:p>
          <a:p>
            <a:r>
              <a:rPr lang="en-US" altLang="zh-CN" dirty="0" smtClean="0"/>
              <a:t>Master of Science in New Media </a:t>
            </a:r>
          </a:p>
          <a:p>
            <a:r>
              <a:rPr lang="en-US" altLang="zh-CN" dirty="0" smtClean="0"/>
              <a:t>Since 2000 </a:t>
            </a:r>
          </a:p>
          <a:p>
            <a:r>
              <a:rPr lang="en-US" altLang="zh-CN" dirty="0" smtClean="0"/>
              <a:t>Core courses: </a:t>
            </a:r>
          </a:p>
          <a:p>
            <a:pPr lvl="1"/>
            <a:r>
              <a:rPr lang="en-US" altLang="zh-CN" dirty="0" smtClean="0"/>
              <a:t>Applied Communication Research</a:t>
            </a:r>
          </a:p>
          <a:p>
            <a:pPr lvl="1"/>
            <a:r>
              <a:rPr lang="en-US" altLang="zh-CN" dirty="0" smtClean="0"/>
              <a:t>New Communication Technologies: Trends and Impacts</a:t>
            </a:r>
          </a:p>
          <a:p>
            <a:pPr lvl="1"/>
            <a:r>
              <a:rPr lang="en-US" altLang="zh-CN" dirty="0" smtClean="0"/>
              <a:t>New Media Content Development</a:t>
            </a:r>
          </a:p>
          <a:p>
            <a:pPr lvl="1"/>
            <a:r>
              <a:rPr lang="en-US" altLang="zh-CN" dirty="0" smtClean="0"/>
              <a:t>New Media Ecology</a:t>
            </a:r>
          </a:p>
          <a:p>
            <a:r>
              <a:rPr lang="en-US" altLang="zh-CN" dirty="0" smtClean="0"/>
              <a:t>Elective courses</a:t>
            </a:r>
          </a:p>
          <a:p>
            <a:pPr lvl="1"/>
            <a:r>
              <a:rPr lang="en-US" altLang="zh-CN" dirty="0" smtClean="0"/>
              <a:t>Digital Humanities (with Python)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Digital Media Education in Hong Kong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University of Hong Kong </a:t>
            </a:r>
          </a:p>
          <a:p>
            <a:r>
              <a:rPr lang="en-US" altLang="zh-CN" dirty="0" smtClean="0"/>
              <a:t>Undergraduate </a:t>
            </a:r>
          </a:p>
          <a:p>
            <a:pPr lvl="1"/>
            <a:r>
              <a:rPr lang="en-US" altLang="zh-TW" dirty="0" smtClean="0"/>
              <a:t>One course on data journalism: </a:t>
            </a:r>
            <a:r>
              <a:rPr lang="en-US" altLang="zh-CN" dirty="0" smtClean="0"/>
              <a:t>Fundamentals </a:t>
            </a:r>
            <a:r>
              <a:rPr lang="en-US" altLang="zh-CN" dirty="0"/>
              <a:t>of data </a:t>
            </a:r>
            <a:r>
              <a:rPr lang="en-US" altLang="zh-CN" dirty="0" smtClean="0"/>
              <a:t>journalism</a:t>
            </a:r>
          </a:p>
          <a:p>
            <a:r>
              <a:rPr lang="en-US" altLang="zh-CN" dirty="0" smtClean="0"/>
              <a:t>Postgraduate </a:t>
            </a:r>
          </a:p>
          <a:p>
            <a:pPr lvl="1"/>
            <a:r>
              <a:rPr lang="en-US" altLang="zh-CN" dirty="0" smtClean="0"/>
              <a:t>Digital and data (area) </a:t>
            </a:r>
          </a:p>
          <a:p>
            <a:pPr lvl="1"/>
            <a:r>
              <a:rPr lang="en-US" altLang="zh-CN" dirty="0" smtClean="0"/>
              <a:t>Three areas: reporting and writing; visual and audio; digital and data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D</a:t>
            </a:r>
            <a:r>
              <a:rPr lang="en-US" altLang="zh-CN" dirty="0" smtClean="0"/>
              <a:t>igital and data area: </a:t>
            </a:r>
          </a:p>
          <a:p>
            <a:pPr lvl="2"/>
            <a:r>
              <a:rPr lang="en-US" dirty="0" smtClean="0"/>
              <a:t>Special </a:t>
            </a:r>
            <a:r>
              <a:rPr lang="en-US" dirty="0"/>
              <a:t>topics in </a:t>
            </a:r>
            <a:r>
              <a:rPr lang="en-US" dirty="0" smtClean="0"/>
              <a:t>journalism</a:t>
            </a:r>
          </a:p>
          <a:p>
            <a:pPr lvl="2"/>
            <a:r>
              <a:rPr lang="en-US" dirty="0" smtClean="0"/>
              <a:t>Research </a:t>
            </a:r>
            <a:r>
              <a:rPr lang="en-US" dirty="0"/>
              <a:t>methods for media </a:t>
            </a:r>
            <a:r>
              <a:rPr lang="en-US" dirty="0" smtClean="0"/>
              <a:t>studies</a:t>
            </a:r>
          </a:p>
          <a:p>
            <a:pPr lvl="2"/>
            <a:r>
              <a:rPr lang="en-US" dirty="0" smtClean="0"/>
              <a:t>Data journalism</a:t>
            </a:r>
          </a:p>
          <a:p>
            <a:pPr lvl="2"/>
            <a:r>
              <a:rPr lang="en-US" dirty="0" smtClean="0"/>
              <a:t>Social </a:t>
            </a:r>
            <a:r>
              <a:rPr lang="en-US" dirty="0"/>
              <a:t>media analytics for </a:t>
            </a:r>
            <a:r>
              <a:rPr lang="en-US" dirty="0" smtClean="0"/>
              <a:t>journalists</a:t>
            </a:r>
          </a:p>
          <a:p>
            <a:pPr lvl="2"/>
            <a:r>
              <a:rPr lang="en-US" dirty="0" smtClean="0"/>
              <a:t>Digital </a:t>
            </a:r>
            <a:r>
              <a:rPr lang="en-US" dirty="0"/>
              <a:t>media </a:t>
            </a:r>
            <a:r>
              <a:rPr lang="en-US" dirty="0" smtClean="0"/>
              <a:t>entrepreneurship</a:t>
            </a:r>
          </a:p>
          <a:p>
            <a:r>
              <a:rPr lang="en-US" dirty="0" smtClean="0"/>
              <a:t>Online courses MOOC </a:t>
            </a:r>
            <a:r>
              <a:rPr lang="en-US" dirty="0" smtClean="0"/>
              <a:t>with Google News </a:t>
            </a:r>
            <a:r>
              <a:rPr lang="en-US" dirty="0" smtClean="0"/>
              <a:t>Lab </a:t>
            </a:r>
            <a:endParaRPr lang="en-US" dirty="0" smtClean="0"/>
          </a:p>
          <a:p>
            <a:pPr lvl="1"/>
            <a:r>
              <a:rPr lang="en-US" dirty="0" smtClean="0"/>
              <a:t>Online courses (2016, 2017)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Digital Media Education in Hong Kong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smtClean="0"/>
              <a:t>Hong Kong Baptist University </a:t>
            </a:r>
          </a:p>
          <a:p>
            <a:r>
              <a:rPr lang="en-US" altLang="zh-CN" dirty="0" smtClean="0"/>
              <a:t>Undergraduate </a:t>
            </a:r>
          </a:p>
          <a:p>
            <a:pPr lvl="1"/>
            <a:r>
              <a:rPr lang="en-US" altLang="zh-CN" dirty="0" smtClean="0"/>
              <a:t>Data and Media Communication Concentration (2017)</a:t>
            </a:r>
          </a:p>
          <a:p>
            <a:pPr lvl="1"/>
            <a:r>
              <a:rPr lang="en-US" altLang="zh-CN" dirty="0" smtClean="0"/>
              <a:t>JOUR + COMP</a:t>
            </a:r>
          </a:p>
          <a:p>
            <a:pPr lvl="1"/>
            <a:r>
              <a:rPr lang="en-US" altLang="zh-CN" dirty="0" smtClean="0"/>
              <a:t>2 Years </a:t>
            </a:r>
          </a:p>
          <a:p>
            <a:pPr lvl="1"/>
            <a:r>
              <a:rPr lang="en-US" altLang="zh-CN" dirty="0" smtClean="0"/>
              <a:t>10 courses, 21 credits </a:t>
            </a:r>
          </a:p>
          <a:p>
            <a:pPr lvl="1"/>
            <a:r>
              <a:rPr lang="en-US" altLang="zh-CN" dirty="0" smtClean="0"/>
              <a:t>40+ students from JOUR &amp; COMP </a:t>
            </a:r>
          </a:p>
          <a:p>
            <a:r>
              <a:rPr lang="en-US" altLang="zh-CN" dirty="0" smtClean="0"/>
              <a:t>Postgraduate </a:t>
            </a:r>
          </a:p>
          <a:p>
            <a:pPr lvl="1"/>
            <a:r>
              <a:rPr lang="en-US" dirty="0" smtClean="0"/>
              <a:t>Several elective courses for the existing several </a:t>
            </a:r>
            <a:r>
              <a:rPr lang="en-US" dirty="0" err="1" smtClean="0"/>
              <a:t>programmes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Big Data Analytics for Media and Communication (2017)</a:t>
            </a:r>
          </a:p>
          <a:p>
            <a:pPr lvl="2"/>
            <a:r>
              <a:rPr lang="en-US" dirty="0" smtClean="0"/>
              <a:t>Emerging Information Communication and Technologies (2018)</a:t>
            </a:r>
          </a:p>
          <a:p>
            <a:pPr lvl="2"/>
            <a:r>
              <a:rPr lang="en-US" dirty="0" smtClean="0"/>
              <a:t>Algorithmic Culture (2018)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Newly proposed: MSc in AI and Digital Media </a:t>
            </a:r>
          </a:p>
          <a:p>
            <a:pPr lvl="1"/>
            <a:r>
              <a:rPr lang="en-US" altLang="zh-CN" dirty="0" smtClean="0"/>
              <a:t>School of Communication, supported by the COMP</a:t>
            </a:r>
          </a:p>
          <a:p>
            <a:pPr lvl="1"/>
            <a:r>
              <a:rPr lang="en-US" altLang="zh-CN" dirty="0" smtClean="0"/>
              <a:t>Since 2019/20 </a:t>
            </a:r>
          </a:p>
          <a:p>
            <a:pPr lvl="1"/>
            <a:r>
              <a:rPr lang="en-US" altLang="zh-CN" dirty="0" smtClean="0"/>
              <a:t>Subject to confirmation to the University Senate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3"/>
          <p:cNvSpPr/>
          <p:nvPr/>
        </p:nvSpPr>
        <p:spPr>
          <a:xfrm>
            <a:off x="457920" y="685968"/>
            <a:ext cx="8000280" cy="56957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4320" indent="-273600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Xinzhi ZHANG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[張昕之]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Ph.D. </a:t>
            </a:r>
            <a:endParaRPr lang="en-US" sz="2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  <a:ea typeface="DejaVu Sans"/>
            </a:endParaRPr>
          </a:p>
          <a:p>
            <a:pPr marL="731520" lvl="1" indent="-273600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spc="-1" dirty="0" err="1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www.drxinzhizhang.com</a:t>
            </a:r>
            <a:r>
              <a:rPr lang="en-US" sz="20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 </a:t>
            </a:r>
          </a:p>
          <a:p>
            <a:pPr marL="731520" lvl="1" indent="-273600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  <a:hlinkClick r:id="rId2"/>
              </a:rPr>
              <a:t>https</a:t>
            </a:r>
            <a:r>
              <a:rPr lang="en-US" sz="20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  <a:hlinkClick r:id="rId2"/>
              </a:rPr>
              <a:t>://scholar.google.com/citations?user=iOFeIDIAAAAJ&amp;hl=en</a:t>
            </a:r>
            <a:endParaRPr lang="en-US" sz="2000" spc="-1" dirty="0">
              <a:solidFill>
                <a:srgbClr val="1F497D"/>
              </a:solidFill>
              <a:uFill>
                <a:solidFill>
                  <a:srgbClr val="FFFFFF"/>
                </a:solidFill>
              </a:uFill>
              <a:latin typeface="Tw Cen MT"/>
              <a:ea typeface="DejaVu Sans"/>
            </a:endParaRPr>
          </a:p>
          <a:p>
            <a:pPr marL="731520" lvl="1" indent="-273600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b="1" dirty="0" smtClean="0">
                <a:hlinkClick r:id="rId3"/>
              </a:rPr>
              <a:t>@</a:t>
            </a:r>
            <a:r>
              <a:rPr lang="en-US" sz="2000" dirty="0" smtClean="0">
                <a:hlinkClick r:id="rId3"/>
              </a:rPr>
              <a:t>xin_zhi_zhang</a:t>
            </a:r>
            <a:endParaRPr lang="en-US" sz="2000" dirty="0" smtClean="0"/>
          </a:p>
          <a:p>
            <a:pPr marL="731520" lvl="1" indent="-273600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https://</a:t>
            </a:r>
            <a:r>
              <a:rPr lang="en-US" sz="2000" spc="-1" dirty="0" err="1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github.com</a:t>
            </a:r>
            <a:r>
              <a:rPr lang="en-US" sz="20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/xzzhang2</a:t>
            </a:r>
          </a:p>
          <a:p>
            <a:pPr marL="274320" indent="-273600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endParaRPr lang="en-US" sz="36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74320" indent="-273600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Current Position </a:t>
            </a:r>
            <a:endParaRPr lang="en-US" sz="2000" strike="noStrike" spc="-1" dirty="0" smtClean="0">
              <a:solidFill>
                <a:srgbClr val="1F497D"/>
              </a:solidFill>
              <a:uFill>
                <a:solidFill>
                  <a:srgbClr val="FFFFFF"/>
                </a:solidFill>
              </a:uFill>
              <a:latin typeface="Tw Cen MT"/>
              <a:ea typeface="DejaVu Sans"/>
            </a:endParaRPr>
          </a:p>
          <a:p>
            <a:pPr marL="548640" lvl="1" indent="-273600">
              <a:lnSpc>
                <a:spcPct val="100000"/>
              </a:lnSpc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sz="20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Research Assistant Professor</a:t>
            </a:r>
            <a:r>
              <a:rPr lang="en-US" sz="20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Department of Journalism, Hong Kong Baptist University</a:t>
            </a:r>
          </a:p>
          <a:p>
            <a:pPr marL="548640" lvl="1" indent="-273600">
              <a:lnSpc>
                <a:spcPct val="100000"/>
              </a:lnSpc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sz="2000" b="1" spc="-1" dirty="0" err="1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Programme</a:t>
            </a:r>
            <a:r>
              <a:rPr lang="en-US" sz="20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 Director</a:t>
            </a:r>
            <a:r>
              <a:rPr lang="en-US" sz="20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the Data and Media Communication Concentration (DMC) </a:t>
            </a:r>
            <a:endParaRPr sz="2000" dirty="0" smtClean="0"/>
          </a:p>
          <a:p>
            <a:pPr marL="720">
              <a:lnSpc>
                <a:spcPct val="100000"/>
              </a:lnSpc>
              <a:buClr>
                <a:srgbClr val="4F81BD"/>
              </a:buClr>
              <a:buSzPct val="76000"/>
            </a:pPr>
            <a:endParaRPr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3"/>
          <p:cNvSpPr/>
          <p:nvPr/>
        </p:nvSpPr>
        <p:spPr>
          <a:xfrm>
            <a:off x="457920" y="685968"/>
            <a:ext cx="8000280" cy="56957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4320" indent="-273600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Xinzhi ZHANG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[張昕之]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Ph.D. </a:t>
            </a:r>
            <a:endParaRPr lang="en-US" sz="2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  <a:ea typeface="DejaVu Sans"/>
            </a:endParaRPr>
          </a:p>
          <a:p>
            <a:pPr marL="731520" lvl="1" indent="-273600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spc="-1" dirty="0" err="1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www.drxinzhizhang.com</a:t>
            </a:r>
            <a:r>
              <a:rPr lang="en-US" sz="20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 </a:t>
            </a:r>
          </a:p>
          <a:p>
            <a:pPr marL="731520" lvl="1" indent="-273600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  <a:hlinkClick r:id="rId2"/>
              </a:rPr>
              <a:t>https</a:t>
            </a:r>
            <a:r>
              <a:rPr lang="en-US" sz="20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  <a:hlinkClick r:id="rId2"/>
              </a:rPr>
              <a:t>://scholar.google.com/citations?user=iOFeIDIAAAAJ&amp;hl=en</a:t>
            </a:r>
            <a:endParaRPr lang="en-US" sz="2000" spc="-1" dirty="0">
              <a:solidFill>
                <a:srgbClr val="1F497D"/>
              </a:solidFill>
              <a:uFill>
                <a:solidFill>
                  <a:srgbClr val="FFFFFF"/>
                </a:solidFill>
              </a:uFill>
              <a:latin typeface="Tw Cen MT"/>
              <a:ea typeface="DejaVu Sans"/>
            </a:endParaRPr>
          </a:p>
          <a:p>
            <a:pPr marL="731520" lvl="1" indent="-273600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b="1" dirty="0" smtClean="0">
                <a:hlinkClick r:id="rId3"/>
              </a:rPr>
              <a:t>@</a:t>
            </a:r>
            <a:r>
              <a:rPr lang="en-US" sz="2000" dirty="0" smtClean="0">
                <a:hlinkClick r:id="rId3"/>
              </a:rPr>
              <a:t>xin_zhi_zhang</a:t>
            </a:r>
            <a:endParaRPr lang="en-US" sz="2000" dirty="0" smtClean="0"/>
          </a:p>
          <a:p>
            <a:pPr marL="731520" lvl="1" indent="-273600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https://</a:t>
            </a:r>
            <a:r>
              <a:rPr lang="en-US" sz="2000" spc="-1" dirty="0" err="1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github.com</a:t>
            </a:r>
            <a:r>
              <a:rPr lang="en-US" sz="20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/xzzhang2</a:t>
            </a:r>
          </a:p>
          <a:p>
            <a:pPr marL="274320" indent="-273600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endParaRPr lang="en-US" sz="36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74320" indent="-273600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Current Position </a:t>
            </a:r>
            <a:endParaRPr lang="en-US" sz="2000" strike="noStrike" spc="-1" dirty="0" smtClean="0">
              <a:solidFill>
                <a:srgbClr val="1F497D"/>
              </a:solidFill>
              <a:uFill>
                <a:solidFill>
                  <a:srgbClr val="FFFFFF"/>
                </a:solidFill>
              </a:uFill>
              <a:latin typeface="Tw Cen MT"/>
              <a:ea typeface="DejaVu Sans"/>
            </a:endParaRPr>
          </a:p>
          <a:p>
            <a:pPr marL="548640" lvl="1" indent="-273600">
              <a:lnSpc>
                <a:spcPct val="100000"/>
              </a:lnSpc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sz="20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Research Assistant Professor</a:t>
            </a:r>
            <a:r>
              <a:rPr lang="en-US" sz="20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Department of Journalism, Hong Kong Baptist University</a:t>
            </a:r>
          </a:p>
          <a:p>
            <a:pPr marL="548640" lvl="1" indent="-273600">
              <a:lnSpc>
                <a:spcPct val="100000"/>
              </a:lnSpc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sz="2000" b="1" spc="-1" dirty="0" err="1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Programme</a:t>
            </a:r>
            <a:r>
              <a:rPr lang="en-US" sz="20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 Director</a:t>
            </a:r>
            <a:r>
              <a:rPr lang="en-US" sz="20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the Data and Media Communication Concentration (DMC) </a:t>
            </a:r>
            <a:endParaRPr sz="2000" dirty="0" smtClean="0"/>
          </a:p>
          <a:p>
            <a:pPr marL="720">
              <a:lnSpc>
                <a:spcPct val="100000"/>
              </a:lnSpc>
              <a:buClr>
                <a:srgbClr val="4F81BD"/>
              </a:buClr>
              <a:buSzPct val="76000"/>
            </a:pPr>
            <a:endParaRPr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57943" y="564940"/>
            <a:ext cx="5799666" cy="6076585"/>
          </a:xfrm>
        </p:spPr>
        <p:txBody>
          <a:bodyPr>
            <a:normAutofit/>
          </a:bodyPr>
          <a:lstStyle/>
          <a:p>
            <a:pPr marL="274320" indent="-273600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1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Professional Experience </a:t>
            </a:r>
            <a:endParaRPr lang="en-US" sz="1800" dirty="0" smtClean="0"/>
          </a:p>
          <a:p>
            <a:pPr marL="548640" lvl="1" indent="-273600"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altLang="zh-HK" sz="18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Research Assistant Professor</a:t>
            </a:r>
            <a:r>
              <a:rPr lang="en-US" altLang="zh-HK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Department of Journalism, </a:t>
            </a:r>
            <a:br>
              <a:rPr lang="en-US" altLang="zh-HK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</a:br>
            <a:r>
              <a:rPr lang="en-US" altLang="zh-HK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Hong Kong Baptist University (2016 – Present)  </a:t>
            </a:r>
            <a:endParaRPr lang="en-US" altLang="zh-HK" sz="1800" dirty="0" smtClean="0"/>
          </a:p>
          <a:p>
            <a:pPr marL="548640" lvl="1" indent="-273600">
              <a:lnSpc>
                <a:spcPct val="100000"/>
              </a:lnSpc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sz="18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Lecturer</a:t>
            </a: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School of Professional Education &amp; Executive Development, </a:t>
            </a:r>
            <a:b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</a:b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The Hong Kong Polytechnic University (2014 – 16) </a:t>
            </a:r>
            <a:endParaRPr lang="en-US" sz="1800" dirty="0" smtClean="0"/>
          </a:p>
          <a:p>
            <a:pPr marL="548640" lvl="1" indent="-273600">
              <a:lnSpc>
                <a:spcPct val="100000"/>
              </a:lnSpc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sz="18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Postdoctoral Fellow</a:t>
            </a: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Department of Media and Communication, </a:t>
            </a:r>
            <a:b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</a:b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City University of Hong Kong (2013 – 14 )</a:t>
            </a:r>
            <a:b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</a:br>
            <a:endParaRPr lang="en-US" sz="1800" dirty="0" smtClean="0"/>
          </a:p>
          <a:p>
            <a:pPr marL="274320" indent="-273600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1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Education  </a:t>
            </a:r>
            <a:endParaRPr lang="en-US" sz="1800" dirty="0" smtClean="0"/>
          </a:p>
          <a:p>
            <a:pPr marL="548640" lvl="1" indent="-273600">
              <a:lnSpc>
                <a:spcPct val="100000"/>
              </a:lnSpc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sz="18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Ph.D. </a:t>
            </a: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in Media and Communication, </a:t>
            </a:r>
            <a:b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</a:b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City University of Hong Kong (2009 – 13)</a:t>
            </a:r>
            <a:endParaRPr lang="en-US" sz="1800" dirty="0" smtClean="0"/>
          </a:p>
          <a:p>
            <a:pPr marL="548640" lvl="1" indent="-273600">
              <a:lnSpc>
                <a:spcPct val="100000"/>
              </a:lnSpc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sz="18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M.A. </a:t>
            </a: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with </a:t>
            </a:r>
            <a:r>
              <a:rPr lang="en-US" sz="1800" i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Distinction</a:t>
            </a: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, in Communication and New Media, </a:t>
            </a:r>
            <a:b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</a:b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City University of Hong Kong (</a:t>
            </a:r>
            <a:r>
              <a:rPr lang="en-US" altLang="zh-HK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2008 – 09</a:t>
            </a: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) </a:t>
            </a:r>
            <a:endParaRPr lang="en-US" sz="1800" dirty="0" smtClean="0"/>
          </a:p>
          <a:p>
            <a:pPr marL="548640" lvl="1" indent="-273600">
              <a:lnSpc>
                <a:spcPct val="100000"/>
              </a:lnSpc>
              <a:buClr>
                <a:srgbClr val="C0504D"/>
              </a:buClr>
              <a:buSzPct val="76000"/>
              <a:buFont typeface="Wingdings 3" charset="2"/>
              <a:buChar char=""/>
            </a:pPr>
            <a:r>
              <a:rPr lang="en-US" sz="18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B.A. </a:t>
            </a: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in Broadcasting Journalism, </a:t>
            </a:r>
            <a:b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</a:b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Guangzhou University, China (</a:t>
            </a:r>
            <a:r>
              <a:rPr lang="en-US" altLang="zh-HK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2004 – 08</a:t>
            </a:r>
            <a:r>
              <a:rPr lang="en-US" sz="1800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) </a:t>
            </a:r>
            <a:endParaRPr lang="en-US" sz="1800" dirty="0" smtClean="0"/>
          </a:p>
          <a:p>
            <a:endParaRPr lang="en-US" sz="3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43600" y="2362200"/>
            <a:ext cx="3010820" cy="3170180"/>
            <a:chOff x="6399558" y="2098607"/>
            <a:chExt cx="2744442" cy="2889703"/>
          </a:xfrm>
        </p:grpSpPr>
        <p:pic>
          <p:nvPicPr>
            <p:cNvPr id="8" name="Picture 18"/>
            <p:cNvPicPr/>
            <p:nvPr/>
          </p:nvPicPr>
          <p:blipFill>
            <a:blip r:embed="rId2"/>
            <a:srcRect l="10799" t="15730" r="17313" b="8679"/>
            <a:stretch/>
          </p:blipFill>
          <p:spPr>
            <a:xfrm>
              <a:off x="8458422" y="2806321"/>
              <a:ext cx="685578" cy="4235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558" y="2098607"/>
              <a:ext cx="1920918" cy="50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7950" y="3435068"/>
              <a:ext cx="1217099" cy="9736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7951" y="4701045"/>
              <a:ext cx="1217098" cy="2872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9558" y="2778614"/>
              <a:ext cx="1998317" cy="478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44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 areas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Emerging </a:t>
            </a:r>
            <a:r>
              <a:rPr lang="en-US" dirty="0"/>
              <a:t>information and communication technologies and social change </a:t>
            </a:r>
            <a:endParaRPr lang="en-US" dirty="0" smtClean="0"/>
          </a:p>
          <a:p>
            <a:r>
              <a:rPr lang="en-US" dirty="0" smtClean="0"/>
              <a:t>New media and unconventional public expression 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omparative </a:t>
            </a:r>
            <a:r>
              <a:rPr lang="en-US" dirty="0"/>
              <a:t>political </a:t>
            </a:r>
            <a:r>
              <a:rPr lang="en-US" dirty="0" smtClean="0"/>
              <a:t>communication</a:t>
            </a:r>
          </a:p>
          <a:p>
            <a:r>
              <a:rPr lang="en-US" dirty="0"/>
              <a:t>D</a:t>
            </a:r>
            <a:r>
              <a:rPr lang="en-US" dirty="0" smtClean="0"/>
              <a:t>igital </a:t>
            </a:r>
            <a:r>
              <a:rPr lang="en-US" dirty="0"/>
              <a:t>humanities and digital popular culture </a:t>
            </a:r>
          </a:p>
          <a:p>
            <a:r>
              <a:rPr lang="en-US" dirty="0" smtClean="0"/>
              <a:t>Data-driven </a:t>
            </a:r>
            <a:r>
              <a:rPr lang="en-US" dirty="0"/>
              <a:t>journalism and data visualization </a:t>
            </a:r>
          </a:p>
          <a:p>
            <a:r>
              <a:rPr lang="en-US" dirty="0" smtClean="0"/>
              <a:t>Computational methods and digital media </a:t>
            </a:r>
          </a:p>
          <a:p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0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teaching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106263"/>
              </p:ext>
            </p:extLst>
          </p:nvPr>
        </p:nvGraphicFramePr>
        <p:xfrm>
          <a:off x="266700" y="1303605"/>
          <a:ext cx="8610600" cy="542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5300"/>
                <a:gridCol w="4305300"/>
              </a:tblGrid>
              <a:tr h="27130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30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116077" y="1258203"/>
            <a:ext cx="8943498" cy="5498242"/>
            <a:chOff x="116077" y="1258203"/>
            <a:chExt cx="8943498" cy="5498242"/>
          </a:xfrm>
        </p:grpSpPr>
        <p:sp>
          <p:nvSpPr>
            <p:cNvPr id="15" name="TextBox 14"/>
            <p:cNvSpPr txBox="1"/>
            <p:nvPr/>
          </p:nvSpPr>
          <p:spPr>
            <a:xfrm>
              <a:off x="7770055" y="3831977"/>
              <a:ext cx="1289520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Theoretical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6077" y="3831977"/>
              <a:ext cx="1080849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Practical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49604" y="1258203"/>
              <a:ext cx="2044791" cy="64633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Humanities</a:t>
              </a:r>
            </a:p>
            <a:p>
              <a:pPr algn="ctr"/>
              <a:r>
                <a:rPr lang="en-US" dirty="0" smtClean="0"/>
                <a:t>Contexts and Cases 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86557" y="6110114"/>
              <a:ext cx="2261629" cy="64633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Social Sciences</a:t>
              </a:r>
            </a:p>
            <a:p>
              <a:pPr algn="ctr"/>
              <a:r>
                <a:rPr lang="en-US" dirty="0" smtClean="0"/>
                <a:t>Theories &amp; Patterns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56054" y="5077152"/>
            <a:ext cx="2831709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MA Research Project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Global Communication </a:t>
            </a:r>
            <a:endParaRPr lang="en-US" sz="1600" i="1" dirty="0"/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Communication Theory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14901" y="2752835"/>
            <a:ext cx="2667000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Issues &amp; Cases in Mass Communication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Languages</a:t>
            </a:r>
            <a:r>
              <a:rPr lang="en-US" sz="1600" i="1" dirty="0"/>
              <a:t>, Cultures, and Communication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4895" y="1276841"/>
            <a:ext cx="26670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Films and Storytelling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Culture &amp; Ways of Life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/>
              <a:t>Contemporary </a:t>
            </a:r>
            <a:r>
              <a:rPr lang="en-US" sz="1600" i="1" dirty="0" smtClean="0"/>
              <a:t>China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4759" y="1237642"/>
            <a:ext cx="266700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Multimedia Communication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4759" y="5165412"/>
            <a:ext cx="26670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Social Media Data Acquisition and Processing (with Python)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90700" y="3601144"/>
            <a:ext cx="26670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Data-driven </a:t>
            </a:r>
            <a:r>
              <a:rPr lang="en-US" sz="1600" i="1" dirty="0"/>
              <a:t>Journalism </a:t>
            </a:r>
            <a:r>
              <a:rPr lang="en-US" sz="1600" i="1" dirty="0" smtClean="0"/>
              <a:t>Workshop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>
                <a:solidFill>
                  <a:srgbClr val="FF40FF"/>
                </a:solidFill>
              </a:rPr>
              <a:t>Invitation to Python </a:t>
            </a:r>
          </a:p>
        </p:txBody>
      </p:sp>
    </p:spTree>
    <p:extLst>
      <p:ext uri="{BB962C8B-B14F-4D97-AF65-F5344CB8AC3E}">
        <p14:creationId xmlns:p14="http://schemas.microsoft.com/office/powerpoint/2010/main" val="16913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Programming?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Increasing market demands </a:t>
            </a:r>
          </a:p>
          <a:p>
            <a:r>
              <a:rPr lang="en-US" dirty="0" smtClean="0"/>
              <a:t>The digital transformation of the newsrooms </a:t>
            </a:r>
          </a:p>
          <a:p>
            <a:r>
              <a:rPr lang="en-US" dirty="0" smtClean="0"/>
              <a:t>The increasingly presence of data science in the media communication context (”deep fake news”) </a:t>
            </a:r>
          </a:p>
          <a:p>
            <a:r>
              <a:rPr lang="en-US" dirty="0" smtClean="0"/>
              <a:t>Internet is a rich </a:t>
            </a:r>
            <a:r>
              <a:rPr lang="en-US" dirty="0"/>
              <a:t>database - </a:t>
            </a:r>
            <a:r>
              <a:rPr lang="en-US" dirty="0" smtClean="0"/>
              <a:t>digital </a:t>
            </a:r>
            <a:r>
              <a:rPr lang="en-US" dirty="0"/>
              <a:t>footprints (digital traces) </a:t>
            </a:r>
            <a:endParaRPr lang="en-US" dirty="0" smtClean="0"/>
          </a:p>
          <a:p>
            <a:r>
              <a:rPr lang="en-US" dirty="0"/>
              <a:t>The price and difficulty of collecting and storing </a:t>
            </a:r>
            <a:r>
              <a:rPr lang="en-US" dirty="0" smtClean="0"/>
              <a:t>massive online data has dramatically reduced. </a:t>
            </a:r>
          </a:p>
          <a:p>
            <a:r>
              <a:rPr lang="en-US" dirty="0" smtClean="0"/>
              <a:t>The field itself is becoming more interdisciplinary. 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Interdisciplinary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61962" y="2057400"/>
            <a:ext cx="327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http://</a:t>
            </a:r>
            <a:r>
              <a:rPr lang="en-US" sz="1400" dirty="0" err="1"/>
              <a:t>chasingdeer.co.uk</a:t>
            </a:r>
            <a:r>
              <a:rPr lang="en-US" sz="1400" dirty="0"/>
              <a:t>/analyst-</a:t>
            </a:r>
            <a:r>
              <a:rPr lang="en-US" sz="1400" dirty="0" err="1"/>
              <a:t>venn</a:t>
            </a:r>
            <a:r>
              <a:rPr lang="en-US" sz="1400" dirty="0"/>
              <a:t>-</a:t>
            </a:r>
            <a:r>
              <a:rPr lang="en-US" sz="1400" dirty="0" err="1"/>
              <a:t>diagram.html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457200" y="403935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knightlab.northwestern.edu</a:t>
            </a:r>
            <a:r>
              <a:rPr lang="en-US" sz="1400" dirty="0"/>
              <a:t>/2013/06/28/want-to-build-a-data-journalism-team-youll-need-these-three-people/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200" y="3005492"/>
            <a:ext cx="28423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www.r-bloggers.com</a:t>
            </a:r>
            <a:r>
              <a:rPr lang="en-US" sz="1400" dirty="0"/>
              <a:t>/data-science-in-businesscomputational-social-science-in-academia/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HK" smtClean="0"/>
              <a:t>24 Nov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BUDMC_Py01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C4891-3A96-4342-8252-30900AC70DD8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907280"/>
            <a:ext cx="16291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Data storage &amp; </a:t>
            </a:r>
          </a:p>
          <a:p>
            <a:r>
              <a:rPr lang="en-US" dirty="0" smtClean="0"/>
              <a:t>management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63532" y="1926574"/>
            <a:ext cx="200195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Data exploration &amp; </a:t>
            </a:r>
          </a:p>
          <a:p>
            <a:r>
              <a:rPr lang="en-US" dirty="0" smtClean="0"/>
              <a:t>data visualization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88678" y="1926717"/>
            <a:ext cx="195758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Data acquisition &amp; </a:t>
            </a:r>
          </a:p>
          <a:p>
            <a:pPr algn="ctr"/>
            <a:r>
              <a:rPr lang="en-US" dirty="0" smtClean="0"/>
              <a:t>harvesting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21045" y="1938357"/>
            <a:ext cx="109895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Web-tech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18584" y="1907280"/>
            <a:ext cx="107914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Design &amp; </a:t>
            </a:r>
          </a:p>
          <a:p>
            <a:pPr algn="ctr"/>
            <a:r>
              <a:rPr lang="en-US" dirty="0" smtClean="0"/>
              <a:t>UI UX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8859" y="2744691"/>
            <a:ext cx="918841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MySQL</a:t>
            </a:r>
          </a:p>
          <a:p>
            <a:r>
              <a:rPr lang="en-US" sz="2000" dirty="0" smtClean="0"/>
              <a:t>SQLite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692449" y="2867801"/>
            <a:ext cx="114281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Python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92361" y="2868430"/>
            <a:ext cx="126989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HTML/CSS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2600" y="2868430"/>
            <a:ext cx="121789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JavaScript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2770" y="3947665"/>
            <a:ext cx="14334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Data Science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93893" y="3925669"/>
            <a:ext cx="276870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Computation Social Science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13900" y="3925669"/>
            <a:ext cx="238257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Journalism Studies </a:t>
            </a:r>
          </a:p>
          <a:p>
            <a:r>
              <a:rPr lang="en-US" dirty="0" smtClean="0"/>
              <a:t>Communication Theory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3200400" y="2744691"/>
            <a:ext cx="2050337" cy="793749"/>
          </a:xfrm>
          <a:prstGeom prst="ellipse">
            <a:avLst/>
          </a:prstGeom>
          <a:noFill/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3622</TotalTime>
  <Words>682</Words>
  <Application>Microsoft Macintosh PowerPoint</Application>
  <PresentationFormat>On-screen Show (4:3)</PresentationFormat>
  <Paragraphs>187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DejaVu Sans</vt:lpstr>
      <vt:lpstr>Mangal</vt:lpstr>
      <vt:lpstr>Tw Cen MT</vt:lpstr>
      <vt:lpstr>Wingdings 3</vt:lpstr>
      <vt:lpstr>宋体</vt:lpstr>
      <vt:lpstr>新細明體</vt:lpstr>
      <vt:lpstr>Arial</vt:lpstr>
      <vt:lpstr>Office Theme</vt:lpstr>
      <vt:lpstr>Invitation to Python  Section 1. Introduction </vt:lpstr>
      <vt:lpstr>PowerPoint Presentation</vt:lpstr>
      <vt:lpstr>PowerPoint Presentation</vt:lpstr>
      <vt:lpstr>PowerPoint Presentation</vt:lpstr>
      <vt:lpstr>My research areas </vt:lpstr>
      <vt:lpstr>My teaching </vt:lpstr>
      <vt:lpstr>Why Programming? </vt:lpstr>
      <vt:lpstr>Interdisciplinary</vt:lpstr>
      <vt:lpstr>PowerPoint Presentation</vt:lpstr>
      <vt:lpstr>PowerPoint Presentation</vt:lpstr>
      <vt:lpstr>PowerPoint Presentation</vt:lpstr>
      <vt:lpstr>Digital Media Education in Hong Kong </vt:lpstr>
      <vt:lpstr>Digital Media Education in Hong Kong </vt:lpstr>
      <vt:lpstr>Digital Media Education in Hong Kong </vt:lpstr>
      <vt:lpstr>Digital Media Education in Hong Kong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</dc:title>
  <dc:creator>Dr. Xinzhi ZHANG</dc:creator>
  <cp:lastModifiedBy>Microsoft Office User</cp:lastModifiedBy>
  <cp:revision>1370</cp:revision>
  <dcterms:created xsi:type="dcterms:W3CDTF">2014-08-05T08:42:39Z</dcterms:created>
  <dcterms:modified xsi:type="dcterms:W3CDTF">2018-11-24T12:43:00Z</dcterms:modified>
</cp:coreProperties>
</file>